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361" r:id="rId3"/>
    <p:sldId id="264" r:id="rId4"/>
    <p:sldId id="263" r:id="rId5"/>
    <p:sldId id="362" r:id="rId6"/>
    <p:sldId id="363" r:id="rId7"/>
    <p:sldId id="364" r:id="rId8"/>
    <p:sldId id="365" r:id="rId9"/>
    <p:sldId id="366" r:id="rId10"/>
    <p:sldId id="341" r:id="rId11"/>
    <p:sldId id="367" r:id="rId12"/>
    <p:sldId id="368" r:id="rId13"/>
    <p:sldId id="340" r:id="rId14"/>
    <p:sldId id="342" r:id="rId15"/>
    <p:sldId id="360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80" autoAdjust="0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5.pn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experiment relies on </a:t>
            </a:r>
            <a:r>
              <a:rPr lang="en-US" dirty="0" err="1"/>
              <a:t>Dehaene’s</a:t>
            </a:r>
            <a:r>
              <a:rPr lang="en-US" dirty="0"/>
              <a:t> paper from 2001.</a:t>
            </a:r>
          </a:p>
          <a:p>
            <a:r>
              <a:rPr lang="en-US" dirty="0"/>
              <a:t>Where he displayed a masked prime and a target to subjects.</a:t>
            </a:r>
          </a:p>
          <a:p>
            <a:r>
              <a:rPr lang="en-US" dirty="0"/>
              <a:t>The prime and target were words describing natural / artificial items, and subjects were asked to categorize the target accordingly.</a:t>
            </a:r>
          </a:p>
          <a:p>
            <a:r>
              <a:rPr lang="en-US" dirty="0"/>
              <a:t>For example, when the target was “radio” they chose “artificial”.</a:t>
            </a:r>
          </a:p>
          <a:p>
            <a:endParaRPr lang="en-US" dirty="0"/>
          </a:p>
          <a:p>
            <a:r>
              <a:rPr lang="en-US" dirty="0"/>
              <a:t>Congruency was manipulated in the experiments such that:</a:t>
            </a:r>
          </a:p>
          <a:p>
            <a:r>
              <a:rPr lang="en-US" dirty="0"/>
              <a:t>On same word trials the prime and the target were identical,</a:t>
            </a:r>
          </a:p>
          <a:p>
            <a:r>
              <a:rPr lang="en-US" dirty="0"/>
              <a:t>On different word trials the prime and the target were different words from different category.</a:t>
            </a:r>
          </a:p>
          <a:p>
            <a:r>
              <a:rPr lang="en-US" dirty="0"/>
              <a:t>The letter case of the target and the prime was also manipulated which allowed to check repetition priming on the same case condition</a:t>
            </a:r>
          </a:p>
          <a:p>
            <a:r>
              <a:rPr lang="en-US" dirty="0"/>
              <a:t>And semantic priming on the different case condition.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Results:</a:t>
            </a:r>
          </a:p>
          <a:p>
            <a:r>
              <a:rPr lang="en-US" dirty="0"/>
              <a:t>When we check the response times we can see:</a:t>
            </a:r>
          </a:p>
          <a:p>
            <a:r>
              <a:rPr lang="en-US" dirty="0"/>
              <a:t>A repetition priming effect (15ms) since RT was quicker when the prime was identical to the target.</a:t>
            </a:r>
          </a:p>
          <a:p>
            <a:r>
              <a:rPr lang="en-US" dirty="0"/>
              <a:t>A semantic priming effect (12ms) since RT was quicker when the prime and target where the same word but in different font.</a:t>
            </a:r>
          </a:p>
          <a:p>
            <a:endParaRPr lang="en-US" dirty="0"/>
          </a:p>
          <a:p>
            <a:r>
              <a:rPr lang="en-US" dirty="0"/>
              <a:t>______________________________________________________________________________________________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At the end of the experiment subjects performed a force choice recognition task: in which they had to recognize the prime between 2 displayed words.</a:t>
            </a:r>
          </a:p>
          <a:p>
            <a:r>
              <a:rPr lang="en-US" dirty="0"/>
              <a:t>Forced choice showed that subjects weren’t aware of the prime.</a:t>
            </a:r>
          </a:p>
          <a:p>
            <a:endParaRPr lang="en-US" dirty="0"/>
          </a:p>
          <a:p>
            <a:r>
              <a:rPr lang="en-US" dirty="0"/>
              <a:t>N = 10</a:t>
            </a:r>
          </a:p>
          <a:p>
            <a:r>
              <a:rPr lang="en-US" dirty="0"/>
              <a:t>40 stimuli words, half </a:t>
            </a:r>
            <a:r>
              <a:rPr lang="en-US" dirty="0" err="1"/>
              <a:t>nat</a:t>
            </a:r>
            <a:r>
              <a:rPr lang="en-US" dirty="0"/>
              <a:t> half art.</a:t>
            </a:r>
          </a:p>
          <a:p>
            <a:r>
              <a:rPr lang="en-US" dirty="0"/>
              <a:t>Forced choice </a:t>
            </a:r>
            <a:r>
              <a:rPr lang="en-US" u="sng" dirty="0"/>
              <a:t>after</a:t>
            </a:r>
            <a:r>
              <a:rPr lang="en-US" u="none" dirty="0"/>
              <a:t> </a:t>
            </a:r>
            <a:r>
              <a:rPr lang="en-US" dirty="0"/>
              <a:t>priming.</a:t>
            </a:r>
          </a:p>
          <a:p>
            <a:endParaRPr lang="en-US" dirty="0"/>
          </a:p>
          <a:p>
            <a:r>
              <a:rPr lang="en-US" dirty="0"/>
              <a:t>In exp 1: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~~~~~In task 1 they performed a naming task (name prime, if didn’t see specifically what is it, say “seen”)~~~~~</a:t>
            </a:r>
          </a:p>
          <a:p>
            <a:r>
              <a:rPr lang="en-US" dirty="0"/>
              <a:t>They ran recognition trials before and after imaging but not during. Same for exp 2.</a:t>
            </a:r>
          </a:p>
          <a:p>
            <a:r>
              <a:rPr lang="en-US" dirty="0"/>
              <a:t>Subjects need to recognize the prime, if saw only something they say “seen”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898D0-87FE-4CDA-ABC4-518F0316E4ED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0379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97257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180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Divided the results to trials where the correct answer was on the left side and trials where it was on the right side.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29028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Inserting side of screen as random parameter changes values to </a:t>
            </a:r>
            <a:r>
              <a:rPr lang="en-US" dirty="0" err="1"/>
              <a:t>NaN</a:t>
            </a:r>
            <a:r>
              <a:rPr lang="en-US" dirty="0"/>
              <a:t>.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7C3D66-E075-4C9A-AC09-E658E1975F73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47071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כ"ג/אייר/תשפ"א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FD069AE-A331-45E1-9772-8DE456AD72DC}"/>
              </a:ext>
            </a:extLst>
          </p:cNvPr>
          <p:cNvSpPr/>
          <p:nvPr/>
        </p:nvSpPr>
        <p:spPr>
          <a:xfrm>
            <a:off x="0" y="106218"/>
            <a:ext cx="12192000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solidFill>
                  <a:schemeClr val="accent1">
                    <a:lumMod val="75000"/>
                  </a:schemeClr>
                </a:solidFill>
              </a:rPr>
              <a:t>Dehane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 et al., 2001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9F4A0-D093-490F-AC33-44678C0E8FEB}"/>
              </a:ext>
            </a:extLst>
          </p:cNvPr>
          <p:cNvSpPr txBox="1"/>
          <p:nvPr/>
        </p:nvSpPr>
        <p:spPr>
          <a:xfrm>
            <a:off x="0" y="6534834"/>
            <a:ext cx="1219200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600" dirty="0" err="1"/>
              <a:t>Dehaene</a:t>
            </a:r>
            <a:r>
              <a:rPr lang="en-US" sz="1600" dirty="0"/>
              <a:t> et al., (2001). Cerebral mechanisms of word masking and unconscious repetition priming. </a:t>
            </a:r>
            <a:r>
              <a:rPr lang="en-US" sz="1600" i="1" dirty="0"/>
              <a:t>Nature neuroscience</a:t>
            </a:r>
            <a:r>
              <a:rPr lang="en-US" sz="1600" dirty="0"/>
              <a:t>, </a:t>
            </a:r>
            <a:r>
              <a:rPr lang="en-US" sz="1600" i="1" dirty="0"/>
              <a:t>4</a:t>
            </a:r>
            <a:r>
              <a:rPr lang="en-US" sz="1600" dirty="0"/>
              <a:t>(7), 752-758.</a:t>
            </a:r>
            <a:endParaRPr lang="he-IL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1452B-4B5F-4DD5-8584-6900D064D633}"/>
              </a:ext>
            </a:extLst>
          </p:cNvPr>
          <p:cNvPicPr/>
          <p:nvPr/>
        </p:nvPicPr>
        <p:blipFill rotWithShape="1">
          <a:blip r:embed="rId3"/>
          <a:srcRect l="21987"/>
          <a:stretch/>
        </p:blipFill>
        <p:spPr>
          <a:xfrm>
            <a:off x="0" y="3429000"/>
            <a:ext cx="4644832" cy="30879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AAC7D7-C478-4A9E-9CB3-9327E71C5732}"/>
              </a:ext>
            </a:extLst>
          </p:cNvPr>
          <p:cNvPicPr/>
          <p:nvPr/>
        </p:nvPicPr>
        <p:blipFill rotWithShape="1">
          <a:blip r:embed="rId4"/>
          <a:srcRect l="16818" r="32355"/>
          <a:stretch/>
        </p:blipFill>
        <p:spPr>
          <a:xfrm>
            <a:off x="5283071" y="2280270"/>
            <a:ext cx="3914666" cy="438431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0A4F0BC-9D26-44AA-8A97-69D995DFE06D}"/>
              </a:ext>
            </a:extLst>
          </p:cNvPr>
          <p:cNvGrpSpPr/>
          <p:nvPr/>
        </p:nvGrpSpPr>
        <p:grpSpPr>
          <a:xfrm>
            <a:off x="9835976" y="2280270"/>
            <a:ext cx="2199503" cy="4384312"/>
            <a:chOff x="9835976" y="1236844"/>
            <a:chExt cx="2199503" cy="438431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BA69C8E-BB98-4CD6-BC8D-CDE140229E15}"/>
                </a:ext>
              </a:extLst>
            </p:cNvPr>
            <p:cNvPicPr/>
            <p:nvPr/>
          </p:nvPicPr>
          <p:blipFill rotWithShape="1">
            <a:blip r:embed="rId4"/>
            <a:srcRect l="71442"/>
            <a:stretch/>
          </p:blipFill>
          <p:spPr>
            <a:xfrm>
              <a:off x="9835976" y="1236844"/>
              <a:ext cx="2199503" cy="438431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9C2087-B725-4DA3-B227-D839B1634B5B}"/>
                </a:ext>
              </a:extLst>
            </p:cNvPr>
            <p:cNvSpPr txBox="1"/>
            <p:nvPr/>
          </p:nvSpPr>
          <p:spPr>
            <a:xfrm>
              <a:off x="10507360" y="5158094"/>
              <a:ext cx="1528119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dirty="0"/>
                <a:t>Forced choice</a:t>
              </a:r>
              <a:endParaRPr lang="he-IL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B8D04-B0D3-4307-AB8A-003164CB0722}"/>
                  </a:ext>
                </a:extLst>
              </p:cNvPr>
              <p:cNvSpPr txBox="1"/>
              <p:nvPr/>
            </p:nvSpPr>
            <p:spPr>
              <a:xfrm>
                <a:off x="333374" y="601855"/>
                <a:ext cx="11439525" cy="2308324"/>
              </a:xfrm>
              <a:prstGeom prst="rect">
                <a:avLst/>
              </a:prstGeom>
              <a:noFill/>
            </p:spPr>
            <p:txBody>
              <a:bodyPr wrap="square" rtlCol="1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Congruency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Same word:  prime = target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Different word:  prime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400" dirty="0"/>
                  <a:t> target   &amp;   </a:t>
                </a:r>
                <a:r>
                  <a:rPr lang="en-US" sz="2400" dirty="0" err="1"/>
                  <a:t>category</a:t>
                </a:r>
                <a:r>
                  <a:rPr lang="en-US" sz="2400" baseline="-25000" dirty="0" err="1"/>
                  <a:t>prime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400" dirty="0"/>
                  <a:t> category</a:t>
                </a:r>
                <a:r>
                  <a:rPr lang="en-US" sz="2400" baseline="-25000" dirty="0"/>
                  <a:t>target</a:t>
                </a:r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b="1" dirty="0"/>
                  <a:t>Case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Same case:  repetition priming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Different case:  Semantic priming</a:t>
                </a:r>
                <a:endParaRPr lang="he-IL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B8D04-B0D3-4307-AB8A-003164CB0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374" y="601855"/>
                <a:ext cx="11439525" cy="2308324"/>
              </a:xfrm>
              <a:prstGeom prst="rect">
                <a:avLst/>
              </a:prstGeom>
              <a:blipFill>
                <a:blip r:embed="rId5"/>
                <a:stretch>
                  <a:fillRect l="-746" t="-2116" b="-5291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09F17802-908E-4BAD-B06C-0E461D5FD1A7}"/>
              </a:ext>
            </a:extLst>
          </p:cNvPr>
          <p:cNvSpPr/>
          <p:nvPr/>
        </p:nvSpPr>
        <p:spPr>
          <a:xfrm>
            <a:off x="7636476" y="3064476"/>
            <a:ext cx="1561261" cy="3506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54067-5430-4D23-A017-5BEAFC1988D8}"/>
              </a:ext>
            </a:extLst>
          </p:cNvPr>
          <p:cNvSpPr/>
          <p:nvPr/>
        </p:nvSpPr>
        <p:spPr>
          <a:xfrm>
            <a:off x="9197737" y="2071463"/>
            <a:ext cx="2837742" cy="4445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9153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784069-EDEE-4C7C-8B89-F42EBBD6DE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4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8DEC59-48AB-4531-A378-B052CFCC4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2BCB9E-3E2A-4697-A8BA-DF257BA8DD7B}"/>
              </a:ext>
            </a:extLst>
          </p:cNvPr>
          <p:cNvSpPr/>
          <p:nvPr/>
        </p:nvSpPr>
        <p:spPr>
          <a:xfrm>
            <a:off x="9429561" y="4248615"/>
            <a:ext cx="2580302" cy="10692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01484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24AB397-AD4B-43AB-A656-A7BD8C8E9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4" t="4255" r="53354" b="54528"/>
          <a:stretch/>
        </p:blipFill>
        <p:spPr>
          <a:xfrm>
            <a:off x="5397831" y="2451796"/>
            <a:ext cx="7287474" cy="439060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6E52C6-2936-4323-9B90-5A0C79ED3AD0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CE3A31-ED42-4DE2-9513-2A8F61183917}"/>
              </a:ext>
            </a:extLst>
          </p:cNvPr>
          <p:cNvSpPr/>
          <p:nvPr/>
        </p:nvSpPr>
        <p:spPr>
          <a:xfrm>
            <a:off x="9429561" y="4248615"/>
            <a:ext cx="2580302" cy="10692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775BC8-5769-428F-BEC3-8AFD6C175B47}"/>
              </a:ext>
            </a:extLst>
          </p:cNvPr>
          <p:cNvSpPr/>
          <p:nvPr/>
        </p:nvSpPr>
        <p:spPr>
          <a:xfrm>
            <a:off x="0" y="556495"/>
            <a:ext cx="8152687" cy="4963359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306FE8-F5BA-425D-9DD7-EA0FDA7E4E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22" t="4443" r="54027" b="54436"/>
          <a:stretch/>
        </p:blipFill>
        <p:spPr>
          <a:xfrm>
            <a:off x="-7028" y="596024"/>
            <a:ext cx="8086520" cy="491803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23CC31-90E7-4653-9844-1C12F45923D0}"/>
              </a:ext>
            </a:extLst>
          </p:cNvPr>
          <p:cNvCxnSpPr/>
          <p:nvPr/>
        </p:nvCxnSpPr>
        <p:spPr>
          <a:xfrm flipH="1" flipV="1">
            <a:off x="8159715" y="556495"/>
            <a:ext cx="1269846" cy="36921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1D9385-D6FD-4EDD-8239-D166EF3B8103}"/>
              </a:ext>
            </a:extLst>
          </p:cNvPr>
          <p:cNvCxnSpPr/>
          <p:nvPr/>
        </p:nvCxnSpPr>
        <p:spPr>
          <a:xfrm flipH="1">
            <a:off x="8159715" y="5317907"/>
            <a:ext cx="1276874" cy="19615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2091989-59FE-4DC5-9F21-D8170AADD5CE}"/>
              </a:ext>
            </a:extLst>
          </p:cNvPr>
          <p:cNvCxnSpPr/>
          <p:nvPr/>
        </p:nvCxnSpPr>
        <p:spPr>
          <a:xfrm flipH="1">
            <a:off x="959005" y="3534937"/>
            <a:ext cx="5263375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9164C37-9246-4FEE-8F0D-40CB646E03A9}"/>
              </a:ext>
            </a:extLst>
          </p:cNvPr>
          <p:cNvCxnSpPr>
            <a:cxnSpLocks/>
          </p:cNvCxnSpPr>
          <p:nvPr/>
        </p:nvCxnSpPr>
        <p:spPr>
          <a:xfrm flipH="1">
            <a:off x="832626" y="4215162"/>
            <a:ext cx="3973550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890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7389702-C665-4E30-8046-5BB07DF0116A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9A3774-614D-451F-BF85-1A487D344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77" t="1306" r="27301" b="20231"/>
          <a:stretch/>
        </p:blipFill>
        <p:spPr>
          <a:xfrm>
            <a:off x="585075" y="556495"/>
            <a:ext cx="11021850" cy="631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96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CB8A69-CADF-4B22-B5F8-FD1AE9260039}"/>
              </a:ext>
            </a:extLst>
          </p:cNvPr>
          <p:cNvSpPr/>
          <p:nvPr/>
        </p:nvSpPr>
        <p:spPr>
          <a:xfrm>
            <a:off x="4112509" y="-28280"/>
            <a:ext cx="396698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Average Between Subs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16703D-CFA6-4312-B943-3275CF1556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80" r="22614" b="20630"/>
          <a:stretch/>
        </p:blipFill>
        <p:spPr>
          <a:xfrm>
            <a:off x="-173293" y="1176711"/>
            <a:ext cx="12365293" cy="528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618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4287658" y="2891359"/>
            <a:ext cx="361669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</a:t>
            </a:r>
          </a:p>
        </p:txBody>
      </p:sp>
    </p:spTree>
    <p:extLst>
      <p:ext uri="{BB962C8B-B14F-4D97-AF65-F5344CB8AC3E}">
        <p14:creationId xmlns:p14="http://schemas.microsoft.com/office/powerpoint/2010/main" val="3561215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2FA4C3-5AB8-4596-A367-8504AA01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829A99-EE94-401E-9607-DECE835611A3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037269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AF328C-4C5F-4203-B537-CE3CFD55A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BB8CC3-CBB8-4FFD-9812-2620B386ABD5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84131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033E8-DE04-45EB-A72F-F23AE1D48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B0A43B-73B5-4393-BD80-5130B36EDDD5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95463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476EF7-E3B3-4785-AA8D-4C9367986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9F1332-C579-4F93-8354-6F3C15135F8B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339016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682975" y="2891359"/>
            <a:ext cx="482606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Experiment design</a:t>
            </a:r>
          </a:p>
        </p:txBody>
      </p:sp>
    </p:spTree>
    <p:extLst>
      <p:ext uri="{BB962C8B-B14F-4D97-AF65-F5344CB8AC3E}">
        <p14:creationId xmlns:p14="http://schemas.microsoft.com/office/powerpoint/2010/main" val="26025058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1EAC3C-029F-4026-ADC1-B154AE102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B5930C-CE16-4F2B-8336-7E555489198A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438462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B4749-B2B8-43DE-AEFF-22F11ACD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1333A7-E647-4AE6-9083-18C26DFC670B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924381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35D173-2881-4848-96A1-A4B28E769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1AE5CC-AD11-4FF0-9716-2414AF68300C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2784974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24ECA5-CE27-4492-9934-881B2243B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C93919-8C2F-4910-A31B-E3CD8E2FD456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4326207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29292B-92E6-4D7B-B223-73864DFC4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721A36-64B5-4420-9A6C-6F56C1B2C1B1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668450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8A2E8D-16D1-4866-825F-0C0C7B16F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CAA3C4-C217-494C-B525-751E3C5774C1}"/>
              </a:ext>
            </a:extLst>
          </p:cNvPr>
          <p:cNvSpPr txBox="1"/>
          <p:nvPr/>
        </p:nvSpPr>
        <p:spPr>
          <a:xfrm rot="16200000">
            <a:off x="726831" y="4207858"/>
            <a:ext cx="1008184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(Sec)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392872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7424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496C031-11D2-4C9C-91FC-63527B1A7B48}"/>
              </a:ext>
            </a:extLst>
          </p:cNvPr>
          <p:cNvGrpSpPr/>
          <p:nvPr/>
        </p:nvGrpSpPr>
        <p:grpSpPr>
          <a:xfrm>
            <a:off x="2543361" y="8221"/>
            <a:ext cx="2290619" cy="1182255"/>
            <a:chOff x="7075587" y="1548348"/>
            <a:chExt cx="2290619" cy="1182255"/>
          </a:xfrm>
        </p:grpSpPr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1D1CC551-9147-4317-86CF-F341AC25F5DE}"/>
                </a:ext>
              </a:extLst>
            </p:cNvPr>
            <p:cNvSpPr/>
            <p:nvPr/>
          </p:nvSpPr>
          <p:spPr>
            <a:xfrm>
              <a:off x="7075587" y="154834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982F76A-E2A8-47E0-9936-EB7B6E9D3B9A}"/>
                </a:ext>
              </a:extLst>
            </p:cNvPr>
            <p:cNvGrpSpPr/>
            <p:nvPr/>
          </p:nvGrpSpPr>
          <p:grpSpPr>
            <a:xfrm>
              <a:off x="8081920" y="2028825"/>
              <a:ext cx="238785" cy="238785"/>
              <a:chOff x="8081920" y="2028825"/>
              <a:chExt cx="238785" cy="23878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329C8DE8-9EFA-4987-9956-FAD88815EC0E}"/>
                  </a:ext>
                </a:extLst>
              </p:cNvPr>
              <p:cNvCxnSpPr/>
              <p:nvPr/>
            </p:nvCxnSpPr>
            <p:spPr>
              <a:xfrm>
                <a:off x="8205788" y="2028825"/>
                <a:ext cx="0" cy="23878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AAE2DBA-36FF-4DF6-BFCA-1A405E72E2A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201313" y="2034417"/>
                <a:ext cx="0" cy="23878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F95988-D8FC-4B58-B8BC-9B0E4AF018F0}"/>
              </a:ext>
            </a:extLst>
          </p:cNvPr>
          <p:cNvGrpSpPr/>
          <p:nvPr/>
        </p:nvGrpSpPr>
        <p:grpSpPr>
          <a:xfrm>
            <a:off x="3434279" y="672400"/>
            <a:ext cx="2290619" cy="1182255"/>
            <a:chOff x="1487053" y="2456872"/>
            <a:chExt cx="2290619" cy="118225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E03A158-CBB5-431D-AF38-87047E6FB136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300674-1D92-481E-9A18-D84EEDDAAF68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67CD0BA-4A75-4975-8ED2-BE4F2454023C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CAABD7-0362-4028-8F19-193AB43EC79A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35791F-56FD-4298-80B5-A88C4370A92A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F4DC10A-3C74-4635-ABEA-EFBD82C760CF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003908-B167-4419-B89E-7D1F674DAA7E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85E905F-EBBB-4319-9E34-5F2F624EEBB2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83AF7C7-6157-4D9A-BFBB-9277F0C64DE5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266A37A-2ED7-446C-82C3-BF011B595564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672995-DBA3-40E9-802F-286010C54CE8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5294D9-A561-4805-B516-9294894EC1D9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CCA50EB-4EB1-46B3-B716-276121C265DB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CB06ABA-55AD-4322-A99C-E54438242876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3D3D8EF-8BB1-460F-AB16-0041E214A9C9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F6B0F7E-E920-4C9D-9576-DEF20926DD14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E3417D2-62CC-4AFF-8B1A-52FF4D258540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97C26D-7FD3-44EB-B928-91A8548E57AB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B9C2F58-80B4-464D-9D38-7FD55292CA8D}"/>
              </a:ext>
            </a:extLst>
          </p:cNvPr>
          <p:cNvGrpSpPr/>
          <p:nvPr/>
        </p:nvGrpSpPr>
        <p:grpSpPr>
          <a:xfrm>
            <a:off x="4320957" y="1264365"/>
            <a:ext cx="2290619" cy="1182255"/>
            <a:chOff x="1487053" y="2456872"/>
            <a:chExt cx="2290619" cy="1182255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11EC7DEA-2500-4474-B029-983787E9D54E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A9B822D-7676-4C65-A0A5-CD3D1CFECE7A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C576779-2220-405F-8A27-60F0EE504F49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DD53479-53BD-4E05-B74D-FD2F4D467570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C32B86E-1788-4674-B53B-EFE60C83AE89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6B743592-E747-47F2-B4F6-9AFF3A3DD969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AF3F031-BC51-4ADC-ABF9-91853DFF3071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E7F4071-D4A1-455A-8B49-5D17D4D3AB08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E095A23-0835-4F1D-8E42-60EA353640A5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612BB59-BF30-4318-ADA7-DE0556F3A21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F23630E-C37A-471E-BE7C-D2150502F590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C746B2-E3AD-401B-87B6-1D086A79157F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77232D9-A8E1-4B6D-BE75-406822C5D660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A1CF94C-20DF-4700-BCDB-319FB8FEF915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4F9654D-7A66-4D74-872E-68A1A5A6B5D3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62F508F-83B6-4D63-8A2B-A5D7FD30D191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5CE5E66-D541-4F1D-9AC2-58EA76A2D6D9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97C343-0363-440A-AB6A-D25A0706A3FA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7AE56BE-6055-4097-B561-0C693C5D0F2D}"/>
              </a:ext>
            </a:extLst>
          </p:cNvPr>
          <p:cNvGrpSpPr/>
          <p:nvPr/>
        </p:nvGrpSpPr>
        <p:grpSpPr>
          <a:xfrm>
            <a:off x="5119493" y="1932803"/>
            <a:ext cx="2290619" cy="1182255"/>
            <a:chOff x="4322616" y="2456872"/>
            <a:chExt cx="2290619" cy="118225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F7405CA7-8111-40C0-BE24-2006A6FD5E7B}"/>
                </a:ext>
              </a:extLst>
            </p:cNvPr>
            <p:cNvSpPr/>
            <p:nvPr/>
          </p:nvSpPr>
          <p:spPr>
            <a:xfrm>
              <a:off x="4322616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918611-BCC0-4B74-8BDB-5981F0F57201}"/>
                </a:ext>
              </a:extLst>
            </p:cNvPr>
            <p:cNvSpPr txBox="1"/>
            <p:nvPr/>
          </p:nvSpPr>
          <p:spPr>
            <a:xfrm>
              <a:off x="4479634" y="2794930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BC66198C-F334-4FDB-8D22-DE8040DDA814}"/>
              </a:ext>
            </a:extLst>
          </p:cNvPr>
          <p:cNvGrpSpPr/>
          <p:nvPr/>
        </p:nvGrpSpPr>
        <p:grpSpPr>
          <a:xfrm>
            <a:off x="5994833" y="2647475"/>
            <a:ext cx="2290619" cy="1182255"/>
            <a:chOff x="1487053" y="2456872"/>
            <a:chExt cx="2290619" cy="1182255"/>
          </a:xfrm>
        </p:grpSpPr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2E405BD2-8812-48F4-A139-62E1F70C3F90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866A37D2-ECDF-468B-BC97-EBB54A93F45E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9644929-8E54-45A9-8256-DCEFB0B507AC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67DEBF7-2BEE-4149-B6B9-03A4C7D271DF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CACBBAB-6543-4673-9922-B65913683303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399DDBB-5853-4477-BBA7-BC8BCAB69BC0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F9B5CB5-E143-4B22-962E-123DE784465E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41AC330-9652-4182-8215-1387218DFFE8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F133AA-1CFA-4090-A86B-38D156C2EFAA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2C1058C-D652-47A8-B38B-90580087ADA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208C02A-7CB6-4C29-AF43-0D7E24D29F4B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1AE9C16-DEDC-4B60-8459-B80885A873CD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9E3875-1CF3-4D66-B5B1-E066046C9008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8E9C5D3F-6D2B-4605-A87E-EB759F6DAB07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B569914-D87A-4DC8-B1E8-74619DAD573C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F948C8-1DAE-4EA8-9516-9D6BACC9F8ED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7137670-258D-4E43-8A87-A5FCC1AF87D7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E880BDA-92ED-4097-8B52-F050D360E678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5D93446A-9488-47A7-98EE-8E4740154F08}"/>
              </a:ext>
            </a:extLst>
          </p:cNvPr>
          <p:cNvGrpSpPr/>
          <p:nvPr/>
        </p:nvGrpSpPr>
        <p:grpSpPr>
          <a:xfrm>
            <a:off x="6774692" y="3366040"/>
            <a:ext cx="2290619" cy="1182255"/>
            <a:chOff x="7158179" y="2456872"/>
            <a:chExt cx="2290619" cy="118225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8BB83C99-B803-4D70-B26B-93BA95D4CBC9}"/>
                </a:ext>
              </a:extLst>
            </p:cNvPr>
            <p:cNvSpPr/>
            <p:nvPr/>
          </p:nvSpPr>
          <p:spPr>
            <a:xfrm>
              <a:off x="7158179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FF7C8C04-62A8-4418-9EAA-B5BBB76CFA9C}"/>
                </a:ext>
              </a:extLst>
            </p:cNvPr>
            <p:cNvSpPr txBox="1"/>
            <p:nvPr/>
          </p:nvSpPr>
          <p:spPr>
            <a:xfrm>
              <a:off x="7315197" y="2794930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267057-0D29-4D60-AC54-66BAA186E726}"/>
              </a:ext>
            </a:extLst>
          </p:cNvPr>
          <p:cNvGrpSpPr/>
          <p:nvPr/>
        </p:nvGrpSpPr>
        <p:grpSpPr>
          <a:xfrm>
            <a:off x="7585567" y="4087892"/>
            <a:ext cx="2290620" cy="1182255"/>
            <a:chOff x="1487052" y="581890"/>
            <a:chExt cx="2290620" cy="11822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600DF63-42C7-473C-B346-A5AB852CAB32}"/>
                </a:ext>
              </a:extLst>
            </p:cNvPr>
            <p:cNvSpPr/>
            <p:nvPr/>
          </p:nvSpPr>
          <p:spPr>
            <a:xfrm>
              <a:off x="1487053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D3F43C-BA51-4EEB-8B17-0E8E2D091074}"/>
                </a:ext>
              </a:extLst>
            </p:cNvPr>
            <p:cNvSpPr txBox="1"/>
            <p:nvPr/>
          </p:nvSpPr>
          <p:spPr>
            <a:xfrm>
              <a:off x="1487052" y="720437"/>
              <a:ext cx="2287590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Natural</a:t>
              </a:r>
              <a:endParaRPr lang="he-IL" sz="14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AC43783-0918-4D63-85B0-124CACE93493}"/>
                </a:ext>
              </a:extLst>
            </p:cNvPr>
            <p:cNvSpPr/>
            <p:nvPr/>
          </p:nvSpPr>
          <p:spPr>
            <a:xfrm>
              <a:off x="2002415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87D708-B705-4EFA-978C-297EC55834CB}"/>
                </a:ext>
              </a:extLst>
            </p:cNvPr>
            <p:cNvSpPr/>
            <p:nvPr/>
          </p:nvSpPr>
          <p:spPr>
            <a:xfrm>
              <a:off x="3176372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0FBA7A2-5140-4064-A760-D9BB6768D560}"/>
              </a:ext>
            </a:extLst>
          </p:cNvPr>
          <p:cNvGrpSpPr/>
          <p:nvPr/>
        </p:nvGrpSpPr>
        <p:grpSpPr>
          <a:xfrm>
            <a:off x="8338781" y="4879379"/>
            <a:ext cx="2504709" cy="1182255"/>
            <a:chOff x="4217798" y="581890"/>
            <a:chExt cx="2504709" cy="118225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9B8C09D-66BE-49C6-8C3A-7EBDE7DE1051}"/>
                </a:ext>
              </a:extLst>
            </p:cNvPr>
            <p:cNvSpPr/>
            <p:nvPr/>
          </p:nvSpPr>
          <p:spPr>
            <a:xfrm>
              <a:off x="4322617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CE58C92-DDA8-43A6-A503-C6B92DDB308F}"/>
                </a:ext>
              </a:extLst>
            </p:cNvPr>
            <p:cNvSpPr txBox="1"/>
            <p:nvPr/>
          </p:nvSpPr>
          <p:spPr>
            <a:xfrm>
              <a:off x="4217798" y="581890"/>
              <a:ext cx="2504709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PHONE</a:t>
              </a:r>
              <a:endParaRPr lang="he-IL" sz="280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0225852-C176-4637-AF9D-B3ACA28E12C4}"/>
                </a:ext>
              </a:extLst>
            </p:cNvPr>
            <p:cNvSpPr/>
            <p:nvPr/>
          </p:nvSpPr>
          <p:spPr>
            <a:xfrm>
              <a:off x="4868714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E40F2AB-526B-4825-9B5F-505D2A774D27}"/>
                </a:ext>
              </a:extLst>
            </p:cNvPr>
            <p:cNvSpPr/>
            <p:nvPr/>
          </p:nvSpPr>
          <p:spPr>
            <a:xfrm>
              <a:off x="6042671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9206391" y="5666404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1099A53-6E68-4F5D-B51F-786F3F0581E0}"/>
                </a:ext>
              </a:extLst>
            </p:cNvPr>
            <p:cNvSpPr/>
            <p:nvPr/>
          </p:nvSpPr>
          <p:spPr>
            <a:xfrm>
              <a:off x="7373789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9DB045E-6E4F-43A5-8F71-30FB4BD4C2AB}"/>
                </a:ext>
              </a:extLst>
            </p:cNvPr>
            <p:cNvSpPr/>
            <p:nvPr/>
          </p:nvSpPr>
          <p:spPr>
            <a:xfrm>
              <a:off x="7975091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803C26E-7FD2-483E-9378-8B2734F3474C}"/>
                </a:ext>
              </a:extLst>
            </p:cNvPr>
            <p:cNvSpPr/>
            <p:nvPr/>
          </p:nvSpPr>
          <p:spPr>
            <a:xfrm>
              <a:off x="8576393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8EE112A-3EB9-4751-A178-424CE0D9A964}"/>
                </a:ext>
              </a:extLst>
            </p:cNvPr>
            <p:cNvSpPr/>
            <p:nvPr/>
          </p:nvSpPr>
          <p:spPr>
            <a:xfrm>
              <a:off x="9179677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5100300" y="3983912"/>
            <a:ext cx="16331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55A2727-AF27-44CF-932F-8C6486098FD5}"/>
              </a:ext>
            </a:extLst>
          </p:cNvPr>
          <p:cNvSpPr txBox="1"/>
          <p:nvPr/>
        </p:nvSpPr>
        <p:spPr>
          <a:xfrm>
            <a:off x="5838819" y="4740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Categorization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855274" y="5489780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8217474" y="6281267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Same word</a:t>
            </a:r>
          </a:p>
        </p:txBody>
      </p:sp>
    </p:spTree>
    <p:extLst>
      <p:ext uri="{BB962C8B-B14F-4D97-AF65-F5344CB8AC3E}">
        <p14:creationId xmlns:p14="http://schemas.microsoft.com/office/powerpoint/2010/main" val="390385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496C031-11D2-4C9C-91FC-63527B1A7B48}"/>
              </a:ext>
            </a:extLst>
          </p:cNvPr>
          <p:cNvGrpSpPr/>
          <p:nvPr/>
        </p:nvGrpSpPr>
        <p:grpSpPr>
          <a:xfrm>
            <a:off x="2543361" y="8221"/>
            <a:ext cx="2290619" cy="1182255"/>
            <a:chOff x="7075587" y="1548348"/>
            <a:chExt cx="2290619" cy="1182255"/>
          </a:xfrm>
        </p:grpSpPr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1D1CC551-9147-4317-86CF-F341AC25F5DE}"/>
                </a:ext>
              </a:extLst>
            </p:cNvPr>
            <p:cNvSpPr/>
            <p:nvPr/>
          </p:nvSpPr>
          <p:spPr>
            <a:xfrm>
              <a:off x="7075587" y="1548348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982F76A-E2A8-47E0-9936-EB7B6E9D3B9A}"/>
                </a:ext>
              </a:extLst>
            </p:cNvPr>
            <p:cNvGrpSpPr/>
            <p:nvPr/>
          </p:nvGrpSpPr>
          <p:grpSpPr>
            <a:xfrm>
              <a:off x="8081920" y="2028825"/>
              <a:ext cx="238785" cy="238785"/>
              <a:chOff x="8081920" y="2028825"/>
              <a:chExt cx="238785" cy="238785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329C8DE8-9EFA-4987-9956-FAD88815EC0E}"/>
                  </a:ext>
                </a:extLst>
              </p:cNvPr>
              <p:cNvCxnSpPr/>
              <p:nvPr/>
            </p:nvCxnSpPr>
            <p:spPr>
              <a:xfrm>
                <a:off x="8205788" y="2028825"/>
                <a:ext cx="0" cy="23878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AAE2DBA-36FF-4DF6-BFCA-1A405E72E2A7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201313" y="2034417"/>
                <a:ext cx="0" cy="23878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F95988-D8FC-4B58-B8BC-9B0E4AF018F0}"/>
              </a:ext>
            </a:extLst>
          </p:cNvPr>
          <p:cNvGrpSpPr/>
          <p:nvPr/>
        </p:nvGrpSpPr>
        <p:grpSpPr>
          <a:xfrm>
            <a:off x="3434279" y="672400"/>
            <a:ext cx="2290619" cy="1182255"/>
            <a:chOff x="1487053" y="2456872"/>
            <a:chExt cx="2290619" cy="118225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E03A158-CBB5-431D-AF38-87047E6FB136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7300674-1D92-481E-9A18-D84EEDDAAF68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67CD0BA-4A75-4975-8ED2-BE4F2454023C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CAABD7-0362-4028-8F19-193AB43EC79A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35791F-56FD-4298-80B5-A88C4370A92A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F4DC10A-3C74-4635-ABEA-EFBD82C760CF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003908-B167-4419-B89E-7D1F674DAA7E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85E905F-EBBB-4319-9E34-5F2F624EEBB2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83AF7C7-6157-4D9A-BFBB-9277F0C64DE5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266A37A-2ED7-446C-82C3-BF011B595564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672995-DBA3-40E9-802F-286010C54CE8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05294D9-A561-4805-B516-9294894EC1D9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CCA50EB-4EB1-46B3-B716-276121C265DB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CB06ABA-55AD-4322-A99C-E54438242876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3D3D8EF-8BB1-460F-AB16-0041E214A9C9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F6B0F7E-E920-4C9D-9576-DEF20926DD14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E3417D2-62CC-4AFF-8B1A-52FF4D258540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F97C26D-7FD3-44EB-B928-91A8548E57AB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B9C2F58-80B4-464D-9D38-7FD55292CA8D}"/>
              </a:ext>
            </a:extLst>
          </p:cNvPr>
          <p:cNvGrpSpPr/>
          <p:nvPr/>
        </p:nvGrpSpPr>
        <p:grpSpPr>
          <a:xfrm>
            <a:off x="4320957" y="1264365"/>
            <a:ext cx="2290619" cy="1182255"/>
            <a:chOff x="1487053" y="2456872"/>
            <a:chExt cx="2290619" cy="1182255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11EC7DEA-2500-4474-B029-983787E9D54E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A9B822D-7676-4C65-A0A5-CD3D1CFECE7A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C576779-2220-405F-8A27-60F0EE504F49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2DD53479-53BD-4E05-B74D-FD2F4D467570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C32B86E-1788-4674-B53B-EFE60C83AE89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6B743592-E747-47F2-B4F6-9AFF3A3DD969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AF3F031-BC51-4ADC-ABF9-91853DFF3071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E7F4071-D4A1-455A-8B49-5D17D4D3AB08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E095A23-0835-4F1D-8E42-60EA353640A5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612BB59-BF30-4318-ADA7-DE0556F3A21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F23630E-C37A-471E-BE7C-D2150502F590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C746B2-E3AD-401B-87B6-1D086A79157F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77232D9-A8E1-4B6D-BE75-406822C5D660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A1CF94C-20DF-4700-BCDB-319FB8FEF915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4F9654D-7A66-4D74-872E-68A1A5A6B5D3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62F508F-83B6-4D63-8A2B-A5D7FD30D191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5CE5E66-D541-4F1D-9AC2-58EA76A2D6D9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97C343-0363-440A-AB6A-D25A0706A3FA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7AE56BE-6055-4097-B561-0C693C5D0F2D}"/>
              </a:ext>
            </a:extLst>
          </p:cNvPr>
          <p:cNvGrpSpPr/>
          <p:nvPr/>
        </p:nvGrpSpPr>
        <p:grpSpPr>
          <a:xfrm>
            <a:off x="5119493" y="1932803"/>
            <a:ext cx="2290619" cy="1182255"/>
            <a:chOff x="4322616" y="2456872"/>
            <a:chExt cx="2290619" cy="1182255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F7405CA7-8111-40C0-BE24-2006A6FD5E7B}"/>
                </a:ext>
              </a:extLst>
            </p:cNvPr>
            <p:cNvSpPr/>
            <p:nvPr/>
          </p:nvSpPr>
          <p:spPr>
            <a:xfrm>
              <a:off x="4322616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918611-BCC0-4B74-8BDB-5981F0F57201}"/>
                </a:ext>
              </a:extLst>
            </p:cNvPr>
            <p:cNvSpPr txBox="1"/>
            <p:nvPr/>
          </p:nvSpPr>
          <p:spPr>
            <a:xfrm>
              <a:off x="4479634" y="2794930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CLOUD       </a:t>
              </a:r>
              <a:endParaRPr lang="he-IL" sz="2800" dirty="0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BC66198C-F334-4FDB-8D22-DE8040DDA814}"/>
              </a:ext>
            </a:extLst>
          </p:cNvPr>
          <p:cNvGrpSpPr/>
          <p:nvPr/>
        </p:nvGrpSpPr>
        <p:grpSpPr>
          <a:xfrm>
            <a:off x="5994833" y="2647475"/>
            <a:ext cx="2290619" cy="1182255"/>
            <a:chOff x="1487053" y="2456872"/>
            <a:chExt cx="2290619" cy="1182255"/>
          </a:xfrm>
        </p:grpSpPr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2E405BD2-8812-48F4-A139-62E1F70C3F90}"/>
                </a:ext>
              </a:extLst>
            </p:cNvPr>
            <p:cNvSpPr/>
            <p:nvPr/>
          </p:nvSpPr>
          <p:spPr>
            <a:xfrm>
              <a:off x="1487053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866A37D2-ECDF-468B-BC97-EBB54A93F45E}"/>
                </a:ext>
              </a:extLst>
            </p:cNvPr>
            <p:cNvSpPr/>
            <p:nvPr/>
          </p:nvSpPr>
          <p:spPr>
            <a:xfrm>
              <a:off x="1959700" y="285591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9644929-8E54-45A9-8256-DCEFB0B507AC}"/>
                </a:ext>
              </a:extLst>
            </p:cNvPr>
            <p:cNvSpPr/>
            <p:nvPr/>
          </p:nvSpPr>
          <p:spPr>
            <a:xfrm>
              <a:off x="2296250" y="29519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67DEBF7-2BEE-4149-B6B9-03A4C7D271DF}"/>
                </a:ext>
              </a:extLst>
            </p:cNvPr>
            <p:cNvSpPr/>
            <p:nvPr/>
          </p:nvSpPr>
          <p:spPr>
            <a:xfrm>
              <a:off x="2604367" y="281860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CACBBAB-6543-4673-9922-B65913683303}"/>
                </a:ext>
              </a:extLst>
            </p:cNvPr>
            <p:cNvSpPr/>
            <p:nvPr/>
          </p:nvSpPr>
          <p:spPr>
            <a:xfrm>
              <a:off x="2546352" y="2977355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399DDBB-5853-4477-BBA7-BC8BCAB69BC0}"/>
                </a:ext>
              </a:extLst>
            </p:cNvPr>
            <p:cNvSpPr/>
            <p:nvPr/>
          </p:nvSpPr>
          <p:spPr>
            <a:xfrm>
              <a:off x="2903975" y="3047999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F9B5CB5-E143-4B22-962E-123DE784465E}"/>
                </a:ext>
              </a:extLst>
            </p:cNvPr>
            <p:cNvSpPr/>
            <p:nvPr/>
          </p:nvSpPr>
          <p:spPr>
            <a:xfrm>
              <a:off x="2960985" y="283130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D41AC330-9652-4182-8215-1387218DFFE8}"/>
                </a:ext>
              </a:extLst>
            </p:cNvPr>
            <p:cNvSpPr/>
            <p:nvPr/>
          </p:nvSpPr>
          <p:spPr>
            <a:xfrm>
              <a:off x="1991746" y="314404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F133AA-1CFA-4090-A86B-38D156C2EFAA}"/>
                </a:ext>
              </a:extLst>
            </p:cNvPr>
            <p:cNvSpPr/>
            <p:nvPr/>
          </p:nvSpPr>
          <p:spPr>
            <a:xfrm>
              <a:off x="2414314" y="3132822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2C1058C-D652-47A8-B38B-90580087ADAB}"/>
                </a:ext>
              </a:extLst>
            </p:cNvPr>
            <p:cNvSpPr/>
            <p:nvPr/>
          </p:nvSpPr>
          <p:spPr>
            <a:xfrm rot="2700000">
              <a:off x="2354265" y="2796488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208C02A-7CB6-4C29-AF43-0D7E24D29F4B}"/>
                </a:ext>
              </a:extLst>
            </p:cNvPr>
            <p:cNvSpPr/>
            <p:nvPr/>
          </p:nvSpPr>
          <p:spPr>
            <a:xfrm rot="2700000">
              <a:off x="2773043" y="293171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1AE9C16-DEDC-4B60-8459-B80885A873CD}"/>
                </a:ext>
              </a:extLst>
            </p:cNvPr>
            <p:cNvSpPr/>
            <p:nvPr/>
          </p:nvSpPr>
          <p:spPr>
            <a:xfrm>
              <a:off x="2272448" y="291445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69E3875-1CF3-4D66-B5B1-E066046C9008}"/>
                </a:ext>
              </a:extLst>
            </p:cNvPr>
            <p:cNvSpPr/>
            <p:nvPr/>
          </p:nvSpPr>
          <p:spPr>
            <a:xfrm rot="2700000">
              <a:off x="2084506" y="3014860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8E9C5D3F-6D2B-4605-A87E-EB759F6DAB07}"/>
                </a:ext>
              </a:extLst>
            </p:cNvPr>
            <p:cNvSpPr/>
            <p:nvPr/>
          </p:nvSpPr>
          <p:spPr>
            <a:xfrm rot="2700000">
              <a:off x="2554040" y="309632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B569914-D87A-4DC8-B1E8-74619DAD573C}"/>
                </a:ext>
              </a:extLst>
            </p:cNvPr>
            <p:cNvSpPr/>
            <p:nvPr/>
          </p:nvSpPr>
          <p:spPr>
            <a:xfrm rot="2700000">
              <a:off x="2972818" y="2987974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32F948C8-1DAE-4EA8-9516-9D6BACC9F8ED}"/>
                </a:ext>
              </a:extLst>
            </p:cNvPr>
            <p:cNvSpPr/>
            <p:nvPr/>
          </p:nvSpPr>
          <p:spPr>
            <a:xfrm rot="2700000">
              <a:off x="2262148" y="3051481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7137670-258D-4E43-8A87-A5FCC1AF87D7}"/>
                </a:ext>
              </a:extLst>
            </p:cNvPr>
            <p:cNvSpPr/>
            <p:nvPr/>
          </p:nvSpPr>
          <p:spPr>
            <a:xfrm rot="2700000">
              <a:off x="2612344" y="290105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4E880BDA-92ED-4097-8B52-F050D360E678}"/>
                </a:ext>
              </a:extLst>
            </p:cNvPr>
            <p:cNvSpPr/>
            <p:nvPr/>
          </p:nvSpPr>
          <p:spPr>
            <a:xfrm rot="2700000">
              <a:off x="2742495" y="3077663"/>
              <a:ext cx="192088" cy="19208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5D93446A-9488-47A7-98EE-8E4740154F08}"/>
              </a:ext>
            </a:extLst>
          </p:cNvPr>
          <p:cNvGrpSpPr/>
          <p:nvPr/>
        </p:nvGrpSpPr>
        <p:grpSpPr>
          <a:xfrm>
            <a:off x="6774692" y="3366040"/>
            <a:ext cx="2290619" cy="1182255"/>
            <a:chOff x="7158179" y="2456872"/>
            <a:chExt cx="2290619" cy="118225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8BB83C99-B803-4D70-B26B-93BA95D4CBC9}"/>
                </a:ext>
              </a:extLst>
            </p:cNvPr>
            <p:cNvSpPr/>
            <p:nvPr/>
          </p:nvSpPr>
          <p:spPr>
            <a:xfrm>
              <a:off x="7158179" y="2456872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FF7C8C04-62A8-4418-9EAA-B5BBB76CFA9C}"/>
                </a:ext>
              </a:extLst>
            </p:cNvPr>
            <p:cNvSpPr txBox="1"/>
            <p:nvPr/>
          </p:nvSpPr>
          <p:spPr>
            <a:xfrm>
              <a:off x="7315197" y="2794930"/>
              <a:ext cx="197658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radio       </a:t>
              </a:r>
              <a:endParaRPr lang="he-IL" sz="280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F267057-0D29-4D60-AC54-66BAA186E726}"/>
              </a:ext>
            </a:extLst>
          </p:cNvPr>
          <p:cNvGrpSpPr/>
          <p:nvPr/>
        </p:nvGrpSpPr>
        <p:grpSpPr>
          <a:xfrm>
            <a:off x="7585567" y="4087892"/>
            <a:ext cx="2290620" cy="1182255"/>
            <a:chOff x="1487052" y="581890"/>
            <a:chExt cx="2290620" cy="1182255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600DF63-42C7-473C-B346-A5AB852CAB32}"/>
                </a:ext>
              </a:extLst>
            </p:cNvPr>
            <p:cNvSpPr/>
            <p:nvPr/>
          </p:nvSpPr>
          <p:spPr>
            <a:xfrm>
              <a:off x="1487053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D3F43C-BA51-4EEB-8B17-0E8E2D091074}"/>
                </a:ext>
              </a:extLst>
            </p:cNvPr>
            <p:cNvSpPr txBox="1"/>
            <p:nvPr/>
          </p:nvSpPr>
          <p:spPr>
            <a:xfrm>
              <a:off x="1487052" y="720437"/>
              <a:ext cx="2287590" cy="307777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1400" dirty="0"/>
                <a:t>  Man-made             Natural</a:t>
              </a:r>
              <a:endParaRPr lang="he-IL" sz="14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AC43783-0918-4D63-85B0-124CACE93493}"/>
                </a:ext>
              </a:extLst>
            </p:cNvPr>
            <p:cNvSpPr/>
            <p:nvPr/>
          </p:nvSpPr>
          <p:spPr>
            <a:xfrm>
              <a:off x="2002415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87D708-B705-4EFA-978C-297EC55834CB}"/>
                </a:ext>
              </a:extLst>
            </p:cNvPr>
            <p:cNvSpPr/>
            <p:nvPr/>
          </p:nvSpPr>
          <p:spPr>
            <a:xfrm>
              <a:off x="3176372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0FBA7A2-5140-4064-A760-D9BB6768D560}"/>
              </a:ext>
            </a:extLst>
          </p:cNvPr>
          <p:cNvGrpSpPr/>
          <p:nvPr/>
        </p:nvGrpSpPr>
        <p:grpSpPr>
          <a:xfrm>
            <a:off x="8338781" y="4879379"/>
            <a:ext cx="2504709" cy="1182255"/>
            <a:chOff x="4217798" y="581890"/>
            <a:chExt cx="2504709" cy="118225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9B8C09D-66BE-49C6-8C3A-7EBDE7DE1051}"/>
                </a:ext>
              </a:extLst>
            </p:cNvPr>
            <p:cNvSpPr/>
            <p:nvPr/>
          </p:nvSpPr>
          <p:spPr>
            <a:xfrm>
              <a:off x="4322617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CE58C92-DDA8-43A6-A503-C6B92DDB308F}"/>
                </a:ext>
              </a:extLst>
            </p:cNvPr>
            <p:cNvSpPr txBox="1"/>
            <p:nvPr/>
          </p:nvSpPr>
          <p:spPr>
            <a:xfrm>
              <a:off x="4217798" y="581890"/>
              <a:ext cx="2504709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800" dirty="0"/>
                <a:t>CLOUD    TIGER</a:t>
              </a:r>
              <a:endParaRPr lang="he-IL" sz="280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0225852-C176-4637-AF9D-B3ACA28E12C4}"/>
                </a:ext>
              </a:extLst>
            </p:cNvPr>
            <p:cNvSpPr/>
            <p:nvPr/>
          </p:nvSpPr>
          <p:spPr>
            <a:xfrm>
              <a:off x="4868714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E40F2AB-526B-4825-9B5F-505D2A774D27}"/>
                </a:ext>
              </a:extLst>
            </p:cNvPr>
            <p:cNvSpPr/>
            <p:nvPr/>
          </p:nvSpPr>
          <p:spPr>
            <a:xfrm>
              <a:off x="6042671" y="1289189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EF98E77-5E17-4EF0-B119-0EFCE35D1B6C}"/>
              </a:ext>
            </a:extLst>
          </p:cNvPr>
          <p:cNvGrpSpPr/>
          <p:nvPr/>
        </p:nvGrpSpPr>
        <p:grpSpPr>
          <a:xfrm>
            <a:off x="9206391" y="5666404"/>
            <a:ext cx="2293650" cy="1182255"/>
            <a:chOff x="7158178" y="581890"/>
            <a:chExt cx="2293650" cy="118225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34B89C29-2CA6-4105-9D22-03EE541F9C23}"/>
                </a:ext>
              </a:extLst>
            </p:cNvPr>
            <p:cNvSpPr/>
            <p:nvPr/>
          </p:nvSpPr>
          <p:spPr>
            <a:xfrm>
              <a:off x="7161209" y="581890"/>
              <a:ext cx="2290619" cy="11822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17E776-3B3C-4771-9D55-A2ED314ECBCF}"/>
                </a:ext>
              </a:extLst>
            </p:cNvPr>
            <p:cNvSpPr txBox="1"/>
            <p:nvPr/>
          </p:nvSpPr>
          <p:spPr>
            <a:xfrm>
              <a:off x="7318227" y="598517"/>
              <a:ext cx="1976582" cy="738664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400" dirty="0"/>
                <a:t>How well did you see the first stimuli?</a:t>
              </a:r>
            </a:p>
            <a:p>
              <a:pPr algn="ctr"/>
              <a:r>
                <a:rPr lang="en-US" sz="1400" dirty="0"/>
                <a:t>On a scale of 1-4</a:t>
              </a:r>
              <a:endParaRPr lang="he-IL" sz="14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DE42D84-BE91-4163-B48D-0828137C88CB}"/>
                </a:ext>
              </a:extLst>
            </p:cNvPr>
            <p:cNvSpPr txBox="1"/>
            <p:nvPr/>
          </p:nvSpPr>
          <p:spPr>
            <a:xfrm>
              <a:off x="7158178" y="1320601"/>
              <a:ext cx="2290619" cy="26161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1100" dirty="0"/>
                <a:t>1                 2                3                 4</a:t>
              </a:r>
              <a:endParaRPr lang="he-IL" sz="1100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1099A53-6E68-4F5D-B51F-786F3F0581E0}"/>
                </a:ext>
              </a:extLst>
            </p:cNvPr>
            <p:cNvSpPr/>
            <p:nvPr/>
          </p:nvSpPr>
          <p:spPr>
            <a:xfrm>
              <a:off x="7373789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9DB045E-6E4F-43A5-8F71-30FB4BD4C2AB}"/>
                </a:ext>
              </a:extLst>
            </p:cNvPr>
            <p:cNvSpPr/>
            <p:nvPr/>
          </p:nvSpPr>
          <p:spPr>
            <a:xfrm>
              <a:off x="7975091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803C26E-7FD2-483E-9378-8B2734F3474C}"/>
                </a:ext>
              </a:extLst>
            </p:cNvPr>
            <p:cNvSpPr/>
            <p:nvPr/>
          </p:nvSpPr>
          <p:spPr>
            <a:xfrm>
              <a:off x="8576393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8EE112A-3EB9-4751-A178-424CE0D9A964}"/>
                </a:ext>
              </a:extLst>
            </p:cNvPr>
            <p:cNvSpPr/>
            <p:nvPr/>
          </p:nvSpPr>
          <p:spPr>
            <a:xfrm>
              <a:off x="9179677" y="1608903"/>
              <a:ext cx="53329" cy="4621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1FAC70C-AA89-4243-8A44-05CBF3B8984E}"/>
              </a:ext>
            </a:extLst>
          </p:cNvPr>
          <p:cNvGrpSpPr/>
          <p:nvPr/>
        </p:nvGrpSpPr>
        <p:grpSpPr>
          <a:xfrm>
            <a:off x="768480" y="1621106"/>
            <a:ext cx="4899980" cy="4446257"/>
            <a:chOff x="1013614" y="2567216"/>
            <a:chExt cx="3718511" cy="3374188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F8C963A5-EE20-4A0C-977D-F7C543B943D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614" y="2567216"/>
              <a:ext cx="3718511" cy="33741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F03DCFB5-CE5B-42BE-9CB9-35E1C3F7539B}"/>
                </a:ext>
              </a:extLst>
            </p:cNvPr>
            <p:cNvSpPr txBox="1"/>
            <p:nvPr/>
          </p:nvSpPr>
          <p:spPr>
            <a:xfrm rot="2569911">
              <a:off x="2571118" y="4064150"/>
              <a:ext cx="1190932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/>
                <a:t>Time</a:t>
              </a:r>
              <a:endParaRPr lang="he-IL" b="1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18430AD1-15DD-4C13-AE38-DF9C97CF7844}"/>
              </a:ext>
            </a:extLst>
          </p:cNvPr>
          <p:cNvSpPr txBox="1"/>
          <p:nvPr/>
        </p:nvSpPr>
        <p:spPr>
          <a:xfrm>
            <a:off x="1788674" y="1324794"/>
            <a:ext cx="167995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270ms</a:t>
            </a:r>
            <a:endParaRPr lang="he-IL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7EB446E-998E-4933-983B-CDB4B9CEECAA}"/>
              </a:ext>
            </a:extLst>
          </p:cNvPr>
          <p:cNvSpPr txBox="1"/>
          <p:nvPr/>
        </p:nvSpPr>
        <p:spPr>
          <a:xfrm>
            <a:off x="2838036" y="1978381"/>
            <a:ext cx="148916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7C23824-464D-4C07-819F-3F9BA1297E0C}"/>
              </a:ext>
            </a:extLst>
          </p:cNvPr>
          <p:cNvSpPr txBox="1"/>
          <p:nvPr/>
        </p:nvSpPr>
        <p:spPr>
          <a:xfrm>
            <a:off x="3549694" y="2631968"/>
            <a:ext cx="156804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Prime   30ms</a:t>
            </a:r>
            <a:endParaRPr lang="he-IL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03A9AB7-8372-4F0C-A1F5-CA8F14C7D17B}"/>
              </a:ext>
            </a:extLst>
          </p:cNvPr>
          <p:cNvSpPr txBox="1"/>
          <p:nvPr/>
        </p:nvSpPr>
        <p:spPr>
          <a:xfrm>
            <a:off x="4519787" y="3315471"/>
            <a:ext cx="151721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Mask   30ms</a:t>
            </a:r>
            <a:endParaRPr lang="he-IL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159CFCC0-EA39-43D3-B89E-88D6EAB879A6}"/>
              </a:ext>
            </a:extLst>
          </p:cNvPr>
          <p:cNvSpPr txBox="1"/>
          <p:nvPr/>
        </p:nvSpPr>
        <p:spPr>
          <a:xfrm>
            <a:off x="5100300" y="3983912"/>
            <a:ext cx="163316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Target   500ms</a:t>
            </a:r>
            <a:endParaRPr lang="he-IL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187A327-B2B9-46C7-B590-0666588609F9}"/>
              </a:ext>
            </a:extLst>
          </p:cNvPr>
          <p:cNvSpPr txBox="1"/>
          <p:nvPr/>
        </p:nvSpPr>
        <p:spPr>
          <a:xfrm>
            <a:off x="471055" y="584221"/>
            <a:ext cx="201784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Fixation   1000ms</a:t>
            </a:r>
            <a:endParaRPr lang="he-IL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55A2727-AF27-44CF-932F-8C6486098FD5}"/>
              </a:ext>
            </a:extLst>
          </p:cNvPr>
          <p:cNvSpPr txBox="1"/>
          <p:nvPr/>
        </p:nvSpPr>
        <p:spPr>
          <a:xfrm>
            <a:off x="5838819" y="4740832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Categorization</a:t>
            </a:r>
            <a:endParaRPr lang="he-IL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3921EB6B-9381-4EEA-90D2-A1998FC14349}"/>
              </a:ext>
            </a:extLst>
          </p:cNvPr>
          <p:cNvSpPr txBox="1"/>
          <p:nvPr/>
        </p:nvSpPr>
        <p:spPr>
          <a:xfrm>
            <a:off x="6855274" y="5489780"/>
            <a:ext cx="157639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Recognition</a:t>
            </a:r>
            <a:endParaRPr lang="he-IL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87D6AEC-4FAE-4A5E-BAE7-5A259C39B038}"/>
              </a:ext>
            </a:extLst>
          </p:cNvPr>
          <p:cNvSpPr txBox="1"/>
          <p:nvPr/>
        </p:nvSpPr>
        <p:spPr>
          <a:xfrm>
            <a:off x="8217474" y="6281267"/>
            <a:ext cx="69081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PAS</a:t>
            </a:r>
            <a:endParaRPr lang="he-IL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9EA63DD7-81D5-4617-88AF-36498FEEEC8D}"/>
              </a:ext>
            </a:extLst>
          </p:cNvPr>
          <p:cNvSpPr txBox="1"/>
          <p:nvPr/>
        </p:nvSpPr>
        <p:spPr>
          <a:xfrm>
            <a:off x="6456218" y="307222"/>
            <a:ext cx="45274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/>
              <a:t>Prime-target relation: </a:t>
            </a:r>
            <a:r>
              <a:rPr lang="en-US" dirty="0"/>
              <a:t>Different word</a:t>
            </a:r>
          </a:p>
        </p:txBody>
      </p:sp>
    </p:spTree>
    <p:extLst>
      <p:ext uri="{BB962C8B-B14F-4D97-AF65-F5344CB8AC3E}">
        <p14:creationId xmlns:p14="http://schemas.microsoft.com/office/powerpoint/2010/main" val="3132342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283992" y="2891359"/>
            <a:ext cx="162403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Setup</a:t>
            </a:r>
          </a:p>
        </p:txBody>
      </p:sp>
    </p:spTree>
    <p:extLst>
      <p:ext uri="{BB962C8B-B14F-4D97-AF65-F5344CB8AC3E}">
        <p14:creationId xmlns:p14="http://schemas.microsoft.com/office/powerpoint/2010/main" val="1962553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6F99E-C103-48D8-92B9-1D6DF66FA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944" y="10884"/>
            <a:ext cx="10223753" cy="686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24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earing a headset sitting at a desk with a computer&#10;&#10;Description automatically generated with low confidence">
            <a:extLst>
              <a:ext uri="{FF2B5EF4-FFF2-40B4-BE49-F238E27FC236}">
                <a16:creationId xmlns:a16="http://schemas.microsoft.com/office/drawing/2014/main" id="{F9C3F7C2-0472-416A-B1F0-8FA372F129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3" r="5459"/>
          <a:stretch/>
        </p:blipFill>
        <p:spPr>
          <a:xfrm>
            <a:off x="5899291" y="631371"/>
            <a:ext cx="6292709" cy="5780314"/>
          </a:xfrm>
          <a:prstGeom prst="rect">
            <a:avLst/>
          </a:prstGeom>
        </p:spPr>
      </p:pic>
      <p:pic>
        <p:nvPicPr>
          <p:cNvPr id="6" name="Picture 5" descr="A computer on a table&#10;&#10;Description automatically generated with low confidence">
            <a:extLst>
              <a:ext uri="{FF2B5EF4-FFF2-40B4-BE49-F238E27FC236}">
                <a16:creationId xmlns:a16="http://schemas.microsoft.com/office/drawing/2014/main" id="{7D73BF04-EEE4-4457-92E8-39AE0CACC0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52" r="8334"/>
          <a:stretch/>
        </p:blipFill>
        <p:spPr>
          <a:xfrm>
            <a:off x="0" y="631371"/>
            <a:ext cx="5835364" cy="57803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F248121-8440-45F5-986A-E66B633FBAD3}"/>
              </a:ext>
            </a:extLst>
          </p:cNvPr>
          <p:cNvCxnSpPr>
            <a:cxnSpLocks/>
          </p:cNvCxnSpPr>
          <p:nvPr/>
        </p:nvCxnSpPr>
        <p:spPr>
          <a:xfrm flipV="1">
            <a:off x="957943" y="4119824"/>
            <a:ext cx="2780044" cy="146454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225B3A2-9476-4963-B3A3-1946361A741D}"/>
              </a:ext>
            </a:extLst>
          </p:cNvPr>
          <p:cNvSpPr txBox="1"/>
          <p:nvPr/>
        </p:nvSpPr>
        <p:spPr>
          <a:xfrm rot="19990235">
            <a:off x="1789748" y="4511711"/>
            <a:ext cx="10349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40cm</a:t>
            </a:r>
            <a:endParaRPr lang="he-IL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DF4CA7-71C2-4FD6-96A2-B901BBB7B903}"/>
              </a:ext>
            </a:extLst>
          </p:cNvPr>
          <p:cNvCxnSpPr>
            <a:cxnSpLocks/>
          </p:cNvCxnSpPr>
          <p:nvPr/>
        </p:nvCxnSpPr>
        <p:spPr>
          <a:xfrm>
            <a:off x="3376246" y="1899138"/>
            <a:ext cx="1269060" cy="28036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0A33637-07DA-4D94-A0A2-5BF94B7BE25F}"/>
              </a:ext>
            </a:extLst>
          </p:cNvPr>
          <p:cNvSpPr txBox="1"/>
          <p:nvPr/>
        </p:nvSpPr>
        <p:spPr>
          <a:xfrm rot="758460">
            <a:off x="3582457" y="1630407"/>
            <a:ext cx="10349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20cm</a:t>
            </a:r>
            <a:endParaRPr lang="he-I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175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05-03 at 18.26.07">
            <a:hlinkClick r:id="" action="ppaction://media"/>
            <a:extLst>
              <a:ext uri="{FF2B5EF4-FFF2-40B4-BE49-F238E27FC236}">
                <a16:creationId xmlns:a16="http://schemas.microsoft.com/office/drawing/2014/main" id="{B3F7E893-1A50-4EBB-BE0A-0D7E2DFCF57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2488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1752600"/>
            <a:ext cx="6096000" cy="3352800"/>
          </a:xfrm>
          <a:prstGeom prst="rect">
            <a:avLst/>
          </a:prstGeom>
        </p:spPr>
      </p:pic>
      <p:pic>
        <p:nvPicPr>
          <p:cNvPr id="3" name="WhatsApp Video 2021-05-03 at 18.25.24">
            <a:hlinkClick r:id="" action="ppaction://media"/>
            <a:extLst>
              <a:ext uri="{FF2B5EF4-FFF2-40B4-BE49-F238E27FC236}">
                <a16:creationId xmlns:a16="http://schemas.microsoft.com/office/drawing/2014/main" id="{DA0B163D-2E98-4233-BB00-83589243DC2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353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752600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5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2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547</Words>
  <Application>Microsoft Office PowerPoint</Application>
  <PresentationFormat>Widescreen</PresentationFormat>
  <Paragraphs>102</Paragraphs>
  <Slides>26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36</cp:revision>
  <dcterms:created xsi:type="dcterms:W3CDTF">2021-04-18T07:44:32Z</dcterms:created>
  <dcterms:modified xsi:type="dcterms:W3CDTF">2021-05-05T15:17:11Z</dcterms:modified>
</cp:coreProperties>
</file>

<file path=docProps/thumbnail.jpeg>
</file>